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Nuni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Nunit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Nunito-italic.fntdata"/><Relationship Id="rId14" Type="http://schemas.openxmlformats.org/officeDocument/2006/relationships/slide" Target="slides/slide9.xml"/><Relationship Id="rId58"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1d3624b1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1d3624b1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1d3624b1d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1d3624b1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1d3624b1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1d3624b1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1d3624b1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11d3624b1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1d3624b1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1d3624b1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1d3624b1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1d3624b1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1d3624b1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1d3624b1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1d3624b1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1d3624b1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1d3624b1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1d3624b1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1d3624b1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1d3624b1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5fe99c8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5fe99c8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1d3624b1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1d3624b1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1d3624b1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1d3624b1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1d3624b1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1d3624b1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1d3624b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1d3624b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1d3624b1d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1d3624b1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1d3624b1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11d3624b1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5f2f5d5b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5f2f5d5b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5f2f5d5b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5f2f5d5b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5f2f5d5b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5f2f5d5b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59859c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59859c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1d3624b1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1d3624b1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59859cc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59859cc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59859cc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59859cc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5f2f5d5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5f2f5d5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59859cc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59859cc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5f2f5d5b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5f2f5d5b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5f2f5d5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5f2f5d5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5f2f5d5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5f2f5d5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5f2f5d5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5f2f5d5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5f2f5d5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5f2f5d5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5f2f5d5b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5f2f5d5b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1d3624b1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1d3624b1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5f2f5d5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5f2f5d5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5f2f5d5b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e5f2f5d5b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5f2f5d5b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5f2f5d5b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5f2f5d5b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5f2f5d5b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5f2f5d5b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5f2f5d5b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5fe99c8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5fe99c8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59859cc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e59859cc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5f2f5d5b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e5f2f5d5b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1d3624b1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11d3624b1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1d3624b1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11d3624b1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1d3624b1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1d3624b1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1d3624b1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1d3624b1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1d3624b1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1d3624b1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164800" y="1088225"/>
            <a:ext cx="7599600" cy="3176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sz="3600"/>
              <a:t>Differenze Morfologiche e di Connettività Strutturale nei Neuroni delle Aree VISp, VISal e SSp_bfd</a:t>
            </a:r>
            <a:endParaRPr sz="3600"/>
          </a:p>
        </p:txBody>
      </p:sp>
      <p:sp>
        <p:nvSpPr>
          <p:cNvPr id="129" name="Google Shape;129;p13"/>
          <p:cNvSpPr txBox="1"/>
          <p:nvPr>
            <p:ph idx="1" type="subTitle"/>
          </p:nvPr>
        </p:nvSpPr>
        <p:spPr>
          <a:xfrm>
            <a:off x="1858700" y="3944272"/>
            <a:ext cx="5361300" cy="3207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it" sz="1300"/>
              <a:t>Jacopo Dardini 7073554</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Numero di foglie</a:t>
            </a:r>
            <a:endParaRPr/>
          </a:p>
        </p:txBody>
      </p:sp>
      <p:sp>
        <p:nvSpPr>
          <p:cNvPr id="182" name="Google Shape;182;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22"/>
          <p:cNvPicPr preferRelativeResize="0"/>
          <p:nvPr/>
        </p:nvPicPr>
        <p:blipFill>
          <a:blip r:embed="rId3">
            <a:alphaModFix/>
          </a:blip>
          <a:stretch>
            <a:fillRect/>
          </a:stretch>
        </p:blipFill>
        <p:spPr>
          <a:xfrm>
            <a:off x="201150" y="1990725"/>
            <a:ext cx="8736526" cy="24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3">
            <a:alphaModFix/>
          </a:blip>
          <a:stretch>
            <a:fillRect/>
          </a:stretch>
        </p:blipFill>
        <p:spPr>
          <a:xfrm>
            <a:off x="0" y="0"/>
            <a:ext cx="8502357"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numero di foglie</a:t>
            </a:r>
            <a:endParaRPr/>
          </a:p>
        </p:txBody>
      </p:sp>
      <p:sp>
        <p:nvSpPr>
          <p:cNvPr id="194" name="Google Shape;194;p24"/>
          <p:cNvSpPr txBox="1"/>
          <p:nvPr>
            <p:ph idx="1" type="body"/>
          </p:nvPr>
        </p:nvSpPr>
        <p:spPr>
          <a:xfrm>
            <a:off x="819150" y="2932300"/>
            <a:ext cx="7505700" cy="150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500">
                <a:solidFill>
                  <a:srgbClr val="212121"/>
                </a:solidFill>
                <a:highlight>
                  <a:srgbClr val="FFFFFF"/>
                </a:highlight>
              </a:rPr>
              <a:t>I risultati suggeriscono che mentre il numero medio di foglie è simile tra le diverse aree corticali, le distribuzioni possono differire in modo significativo, in particolare tra VISp e SSp_bfd (p &lt; 0.05). Questo potrebbe indicare differenze strutturali più sottili nella morfologia dei neuroni tra queste aree.</a:t>
            </a:r>
            <a:endParaRPr sz="1500"/>
          </a:p>
        </p:txBody>
      </p:sp>
      <p:pic>
        <p:nvPicPr>
          <p:cNvPr id="195" name="Google Shape;195;p24"/>
          <p:cNvPicPr preferRelativeResize="0"/>
          <p:nvPr/>
        </p:nvPicPr>
        <p:blipFill>
          <a:blip r:embed="rId3">
            <a:alphaModFix/>
          </a:blip>
          <a:stretch>
            <a:fillRect/>
          </a:stretch>
        </p:blipFill>
        <p:spPr>
          <a:xfrm>
            <a:off x="203475" y="1413325"/>
            <a:ext cx="8738849" cy="119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Numero di biforcazioni</a:t>
            </a:r>
            <a:endParaRPr/>
          </a:p>
        </p:txBody>
      </p:sp>
      <p:sp>
        <p:nvSpPr>
          <p:cNvPr id="201" name="Google Shape;201;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5"/>
          <p:cNvPicPr preferRelativeResize="0"/>
          <p:nvPr/>
        </p:nvPicPr>
        <p:blipFill>
          <a:blip r:embed="rId3">
            <a:alphaModFix/>
          </a:blip>
          <a:stretch>
            <a:fillRect/>
          </a:stretch>
        </p:blipFill>
        <p:spPr>
          <a:xfrm>
            <a:off x="204250" y="1641775"/>
            <a:ext cx="8733424" cy="330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8" name="Google Shape;208;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6"/>
          <p:cNvPicPr preferRelativeResize="0"/>
          <p:nvPr/>
        </p:nvPicPr>
        <p:blipFill>
          <a:blip r:embed="rId3">
            <a:alphaModFix/>
          </a:blip>
          <a:stretch>
            <a:fillRect/>
          </a:stretch>
        </p:blipFill>
        <p:spPr>
          <a:xfrm>
            <a:off x="0" y="0"/>
            <a:ext cx="9143998" cy="52244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numero di biforcazioni</a:t>
            </a:r>
            <a:endParaRPr/>
          </a:p>
        </p:txBody>
      </p:sp>
      <p:sp>
        <p:nvSpPr>
          <p:cNvPr id="215" name="Google Shape;215;p27"/>
          <p:cNvSpPr txBox="1"/>
          <p:nvPr>
            <p:ph idx="1" type="body"/>
          </p:nvPr>
        </p:nvSpPr>
        <p:spPr>
          <a:xfrm>
            <a:off x="819150" y="2958850"/>
            <a:ext cx="7505700" cy="147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500">
                <a:solidFill>
                  <a:srgbClr val="212121"/>
                </a:solidFill>
                <a:highlight>
                  <a:srgbClr val="FFFFFF"/>
                </a:highlight>
              </a:rPr>
              <a:t>I risultati suggeriscono che mentre il numero medio di biforcazioni potrebbe essere simile tra le diverse aree corticali, le distribuzioni possono differire in modo significativo, in particolare tra VISp e SSp_bfd (p &lt; 0.05). Questo potrebbe indicare differenze strutturali più sottili nella morfologia dei neuroni tra queste aree.</a:t>
            </a:r>
            <a:endParaRPr sz="1500"/>
          </a:p>
        </p:txBody>
      </p:sp>
      <p:pic>
        <p:nvPicPr>
          <p:cNvPr id="216" name="Google Shape;216;p27"/>
          <p:cNvPicPr preferRelativeResize="0"/>
          <p:nvPr/>
        </p:nvPicPr>
        <p:blipFill>
          <a:blip r:embed="rId3">
            <a:alphaModFix/>
          </a:blip>
          <a:stretch>
            <a:fillRect/>
          </a:stretch>
        </p:blipFill>
        <p:spPr>
          <a:xfrm>
            <a:off x="201150" y="1430575"/>
            <a:ext cx="8745825" cy="127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819150" y="845600"/>
            <a:ext cx="7505700" cy="201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5900"/>
              <a:t>Angoli di biforcazione</a:t>
            </a:r>
            <a:endParaRPr sz="5900"/>
          </a:p>
        </p:txBody>
      </p:sp>
      <p:sp>
        <p:nvSpPr>
          <p:cNvPr id="222" name="Google Shape;222;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9"/>
          <p:cNvPicPr preferRelativeResize="0"/>
          <p:nvPr/>
        </p:nvPicPr>
        <p:blipFill>
          <a:blip r:embed="rId3">
            <a:alphaModFix/>
          </a:blip>
          <a:stretch>
            <a:fillRect/>
          </a:stretch>
        </p:blipFill>
        <p:spPr>
          <a:xfrm>
            <a:off x="152400" y="152400"/>
            <a:ext cx="7834874"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3" name="Google Shape;233;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0"/>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angoli di biforcazione</a:t>
            </a:r>
            <a:endParaRPr/>
          </a:p>
        </p:txBody>
      </p:sp>
      <p:sp>
        <p:nvSpPr>
          <p:cNvPr id="240" name="Google Shape;240;p31"/>
          <p:cNvSpPr txBox="1"/>
          <p:nvPr>
            <p:ph idx="1" type="body"/>
          </p:nvPr>
        </p:nvSpPr>
        <p:spPr>
          <a:xfrm>
            <a:off x="819150" y="2968750"/>
            <a:ext cx="7505700" cy="147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200">
                <a:solidFill>
                  <a:srgbClr val="212121"/>
                </a:solidFill>
                <a:highlight>
                  <a:srgbClr val="FFFFFF"/>
                </a:highlight>
                <a:latin typeface="Roboto"/>
                <a:ea typeface="Roboto"/>
                <a:cs typeface="Roboto"/>
                <a:sym typeface="Roboto"/>
              </a:rPr>
              <a:t>In sintesi, ci sono differenze significative sia nelle medie che nelle distribuzioni degli angoli di biforcazione tra VISp e le altre due aree (VISal e SSp_bfd), mentre non ci sono differenze significative tra VISal e SSp_bfd.</a:t>
            </a:r>
            <a:endParaRPr/>
          </a:p>
        </p:txBody>
      </p:sp>
      <p:pic>
        <p:nvPicPr>
          <p:cNvPr id="241" name="Google Shape;241;p31"/>
          <p:cNvPicPr preferRelativeResize="0"/>
          <p:nvPr/>
        </p:nvPicPr>
        <p:blipFill>
          <a:blip r:embed="rId3">
            <a:alphaModFix/>
          </a:blip>
          <a:stretch>
            <a:fillRect/>
          </a:stretch>
        </p:blipFill>
        <p:spPr>
          <a:xfrm>
            <a:off x="210450" y="1518425"/>
            <a:ext cx="8731877" cy="112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Indice</a:t>
            </a:r>
            <a:endParaRPr/>
          </a:p>
        </p:txBody>
      </p:sp>
      <p:sp>
        <p:nvSpPr>
          <p:cNvPr id="135" name="Google Shape;135;p14"/>
          <p:cNvSpPr txBox="1"/>
          <p:nvPr>
            <p:ph idx="1" type="body"/>
          </p:nvPr>
        </p:nvSpPr>
        <p:spPr>
          <a:xfrm>
            <a:off x="819150" y="1121850"/>
            <a:ext cx="7505700" cy="3317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b="1" sz="900">
              <a:solidFill>
                <a:srgbClr val="000000"/>
              </a:solidFill>
              <a:latin typeface="Nunito"/>
              <a:ea typeface="Nunito"/>
              <a:cs typeface="Nunito"/>
              <a:sym typeface="Nunito"/>
            </a:endParaRPr>
          </a:p>
          <a:p>
            <a:pPr indent="-285750" lvl="0" marL="457200" rtl="0" algn="l">
              <a:spcBef>
                <a:spcPts val="120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Introduzione</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Corteccia Visiva Primaria (VISp)</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Area Visiva Anterolaterale (VISal)</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Campo dei Barili della Corteccia Somatosensoriale Primaria (SSp_bfd)</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Obiettivi</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Origine e Preparazione dei Dati</a:t>
            </a:r>
            <a:endParaRPr b="1"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Analisi Morfologica</a:t>
            </a:r>
            <a:endParaRPr b="1"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Numero di foglie</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Numero di biforcazioni</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Angoli di biforcazione</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Lunghezza media e totale dei segmenti</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Dimensione frattale</a:t>
            </a:r>
            <a:endParaRPr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Connettività Strutturale</a:t>
            </a:r>
            <a:endParaRPr b="1"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Grado dei nodi</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Betweenness centrality</a:t>
            </a:r>
            <a:endParaRPr sz="900">
              <a:solidFill>
                <a:srgbClr val="000000"/>
              </a:solidFill>
              <a:latin typeface="Nunito"/>
              <a:ea typeface="Nunito"/>
              <a:cs typeface="Nunito"/>
              <a:sym typeface="Nunito"/>
            </a:endParaRPr>
          </a:p>
          <a:p>
            <a:pPr indent="-285750" lvl="1" marL="914400" rtl="0" algn="l">
              <a:spcBef>
                <a:spcPts val="0"/>
              </a:spcBef>
              <a:spcAft>
                <a:spcPts val="0"/>
              </a:spcAft>
              <a:buClr>
                <a:srgbClr val="000000"/>
              </a:buClr>
              <a:buSzPts val="900"/>
              <a:buFont typeface="Nunito"/>
              <a:buChar char="○"/>
            </a:pPr>
            <a:r>
              <a:rPr lang="it" sz="900">
                <a:solidFill>
                  <a:srgbClr val="000000"/>
                </a:solidFill>
                <a:latin typeface="Nunito"/>
                <a:ea typeface="Nunito"/>
                <a:cs typeface="Nunito"/>
                <a:sym typeface="Nunito"/>
              </a:rPr>
              <a:t>Distribuzione delle foglie</a:t>
            </a:r>
            <a:endParaRPr sz="900">
              <a:solidFill>
                <a:srgbClr val="000000"/>
              </a:solidFill>
              <a:latin typeface="Nunito"/>
              <a:ea typeface="Nunito"/>
              <a:cs typeface="Nunito"/>
              <a:sym typeface="Nunito"/>
            </a:endParaRPr>
          </a:p>
          <a:p>
            <a:pPr indent="-285750" lvl="0" marL="457200" rtl="0" algn="l">
              <a:spcBef>
                <a:spcPts val="0"/>
              </a:spcBef>
              <a:spcAft>
                <a:spcPts val="0"/>
              </a:spcAft>
              <a:buClr>
                <a:srgbClr val="000000"/>
              </a:buClr>
              <a:buSzPts val="900"/>
              <a:buFont typeface="Nunito"/>
              <a:buChar char="●"/>
            </a:pPr>
            <a:r>
              <a:rPr b="1" lang="it" sz="900">
                <a:solidFill>
                  <a:srgbClr val="000000"/>
                </a:solidFill>
                <a:latin typeface="Nunito"/>
                <a:ea typeface="Nunito"/>
                <a:cs typeface="Nunito"/>
                <a:sym typeface="Nunito"/>
              </a:rPr>
              <a:t>Conclusione</a:t>
            </a:r>
            <a:endParaRPr b="1" sz="900">
              <a:solidFill>
                <a:srgbClr val="000000"/>
              </a:solidFill>
              <a:latin typeface="Nunito"/>
              <a:ea typeface="Nunito"/>
              <a:cs typeface="Nunito"/>
              <a:sym typeface="Nunito"/>
            </a:endParaRPr>
          </a:p>
          <a:p>
            <a:pPr indent="0" lvl="0" marL="0" rtl="0" algn="l">
              <a:spcBef>
                <a:spcPts val="1200"/>
              </a:spcBef>
              <a:spcAft>
                <a:spcPts val="1200"/>
              </a:spcAft>
              <a:buNone/>
            </a:pPr>
            <a:r>
              <a:t/>
            </a:r>
            <a:endParaRPr sz="9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Lunghezza media e totale segmenti</a:t>
            </a:r>
            <a:endParaRPr/>
          </a:p>
        </p:txBody>
      </p:sp>
      <p:sp>
        <p:nvSpPr>
          <p:cNvPr id="247" name="Google Shape;247;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2"/>
          <p:cNvPicPr preferRelativeResize="0"/>
          <p:nvPr/>
        </p:nvPicPr>
        <p:blipFill>
          <a:blip r:embed="rId3">
            <a:alphaModFix/>
          </a:blip>
          <a:stretch>
            <a:fillRect/>
          </a:stretch>
        </p:blipFill>
        <p:spPr>
          <a:xfrm>
            <a:off x="210450" y="1762650"/>
            <a:ext cx="8717951" cy="244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4" name="Google Shape;254;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1" name="Google Shape;261;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34"/>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lunghezza media segmenti</a:t>
            </a:r>
            <a:endParaRPr/>
          </a:p>
        </p:txBody>
      </p:sp>
      <p:sp>
        <p:nvSpPr>
          <p:cNvPr id="268" name="Google Shape;268;p35"/>
          <p:cNvSpPr txBox="1"/>
          <p:nvPr>
            <p:ph idx="1" type="body"/>
          </p:nvPr>
        </p:nvSpPr>
        <p:spPr>
          <a:xfrm>
            <a:off x="819150" y="3028175"/>
            <a:ext cx="7505700" cy="141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200">
                <a:solidFill>
                  <a:srgbClr val="212121"/>
                </a:solidFill>
                <a:highlight>
                  <a:srgbClr val="FFFFFF"/>
                </a:highlight>
                <a:latin typeface="Roboto"/>
                <a:ea typeface="Roboto"/>
                <a:cs typeface="Roboto"/>
                <a:sym typeface="Roboto"/>
              </a:rPr>
              <a:t>Questi risultati indicano che la lunghezza media dei segmenti dei neuroni nelle tre aree considerate (VISp, VISal e SSp_bfd) sono simili sia in termini di medie che di distribuzioni. Non ci sono prove statistiche sufficienti per concludere che ci siano differenze tra queste aree in termini di lunghezza media dei segmenti dei neuroni.</a:t>
            </a:r>
            <a:endParaRPr/>
          </a:p>
        </p:txBody>
      </p:sp>
      <p:pic>
        <p:nvPicPr>
          <p:cNvPr id="269" name="Google Shape;269;p35"/>
          <p:cNvPicPr preferRelativeResize="0"/>
          <p:nvPr/>
        </p:nvPicPr>
        <p:blipFill>
          <a:blip r:embed="rId3">
            <a:alphaModFix/>
          </a:blip>
          <a:stretch>
            <a:fillRect/>
          </a:stretch>
        </p:blipFill>
        <p:spPr>
          <a:xfrm>
            <a:off x="205800" y="1604575"/>
            <a:ext cx="8722600" cy="126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lunghezza totale segmenti</a:t>
            </a:r>
            <a:endParaRPr/>
          </a:p>
        </p:txBody>
      </p:sp>
      <p:sp>
        <p:nvSpPr>
          <p:cNvPr id="275" name="Google Shape;275;p36"/>
          <p:cNvSpPr txBox="1"/>
          <p:nvPr>
            <p:ph idx="1" type="body"/>
          </p:nvPr>
        </p:nvSpPr>
        <p:spPr>
          <a:xfrm>
            <a:off x="819150" y="3008375"/>
            <a:ext cx="7505700" cy="143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200">
                <a:solidFill>
                  <a:srgbClr val="212121"/>
                </a:solidFill>
                <a:highlight>
                  <a:srgbClr val="FFFFFF"/>
                </a:highlight>
                <a:latin typeface="Roboto"/>
                <a:ea typeface="Roboto"/>
                <a:cs typeface="Roboto"/>
                <a:sym typeface="Roboto"/>
              </a:rPr>
              <a:t>Questi risultati indicano che i neuroni nelle aree VISp e SSp_bfd sono significativamente diversi per quanto riguarda la lunghezza totale dei segmenti, mentre i neuroni nelle aree VISal e SSp_bfd sono simili in termini di lunghezza totale dei segmenti.</a:t>
            </a:r>
            <a:endParaRPr/>
          </a:p>
        </p:txBody>
      </p:sp>
      <p:pic>
        <p:nvPicPr>
          <p:cNvPr id="276" name="Google Shape;276;p36"/>
          <p:cNvPicPr preferRelativeResize="0"/>
          <p:nvPr/>
        </p:nvPicPr>
        <p:blipFill>
          <a:blip r:embed="rId3">
            <a:alphaModFix/>
          </a:blip>
          <a:stretch>
            <a:fillRect/>
          </a:stretch>
        </p:blipFill>
        <p:spPr>
          <a:xfrm>
            <a:off x="206063" y="1578150"/>
            <a:ext cx="8731877" cy="121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Dimensione frattale</a:t>
            </a:r>
            <a:endParaRPr/>
          </a:p>
        </p:txBody>
      </p:sp>
      <p:sp>
        <p:nvSpPr>
          <p:cNvPr id="282" name="Google Shape;282;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3" name="Google Shape;283;p37"/>
          <p:cNvPicPr preferRelativeResize="0"/>
          <p:nvPr/>
        </p:nvPicPr>
        <p:blipFill>
          <a:blip r:embed="rId3">
            <a:alphaModFix/>
          </a:blip>
          <a:stretch>
            <a:fillRect/>
          </a:stretch>
        </p:blipFill>
        <p:spPr>
          <a:xfrm>
            <a:off x="985675" y="1412025"/>
            <a:ext cx="6465424" cy="351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819150" y="845600"/>
            <a:ext cx="7505700" cy="60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Esempio di calcolo della dimensione frattale</a:t>
            </a:r>
            <a:endParaRPr/>
          </a:p>
        </p:txBody>
      </p:sp>
      <p:sp>
        <p:nvSpPr>
          <p:cNvPr id="289" name="Google Shape;289;p38"/>
          <p:cNvSpPr txBox="1"/>
          <p:nvPr>
            <p:ph idx="1" type="body"/>
          </p:nvPr>
        </p:nvSpPr>
        <p:spPr>
          <a:xfrm>
            <a:off x="819150" y="1706775"/>
            <a:ext cx="7505700" cy="273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Valore della dimensione frattale per VISp[3]: </a:t>
            </a:r>
            <a:r>
              <a:rPr lang="it" sz="1050">
                <a:solidFill>
                  <a:srgbClr val="212121"/>
                </a:solidFill>
                <a:highlight>
                  <a:srgbClr val="FFFFFF"/>
                </a:highlight>
                <a:latin typeface="Courier New"/>
                <a:ea typeface="Courier New"/>
                <a:cs typeface="Courier New"/>
                <a:sym typeface="Courier New"/>
              </a:rPr>
              <a:t>1.2165742456575745.</a:t>
            </a:r>
            <a:endParaRPr/>
          </a:p>
        </p:txBody>
      </p:sp>
      <p:pic>
        <p:nvPicPr>
          <p:cNvPr id="290" name="Google Shape;290;p38"/>
          <p:cNvPicPr preferRelativeResize="0"/>
          <p:nvPr/>
        </p:nvPicPr>
        <p:blipFill>
          <a:blip r:embed="rId3">
            <a:alphaModFix/>
          </a:blip>
          <a:stretch>
            <a:fillRect/>
          </a:stretch>
        </p:blipFill>
        <p:spPr>
          <a:xfrm>
            <a:off x="910801" y="2281050"/>
            <a:ext cx="2386701" cy="2300750"/>
          </a:xfrm>
          <a:prstGeom prst="rect">
            <a:avLst/>
          </a:prstGeom>
          <a:noFill/>
          <a:ln>
            <a:noFill/>
          </a:ln>
        </p:spPr>
      </p:pic>
      <p:pic>
        <p:nvPicPr>
          <p:cNvPr id="291" name="Google Shape;291;p38"/>
          <p:cNvPicPr preferRelativeResize="0"/>
          <p:nvPr/>
        </p:nvPicPr>
        <p:blipFill>
          <a:blip r:embed="rId4">
            <a:alphaModFix/>
          </a:blip>
          <a:stretch>
            <a:fillRect/>
          </a:stretch>
        </p:blipFill>
        <p:spPr>
          <a:xfrm>
            <a:off x="4954725" y="2281050"/>
            <a:ext cx="2873761" cy="2300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9"/>
          <p:cNvPicPr preferRelativeResize="0"/>
          <p:nvPr/>
        </p:nvPicPr>
        <p:blipFill>
          <a:blip r:embed="rId3">
            <a:alphaModFix/>
          </a:blip>
          <a:stretch>
            <a:fillRect/>
          </a:stretch>
        </p:blipFill>
        <p:spPr>
          <a:xfrm>
            <a:off x="0" y="0"/>
            <a:ext cx="851649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delle dimensioni frattali</a:t>
            </a:r>
            <a:endParaRPr/>
          </a:p>
        </p:txBody>
      </p:sp>
      <p:sp>
        <p:nvSpPr>
          <p:cNvPr id="302" name="Google Shape;302;p40"/>
          <p:cNvSpPr txBox="1"/>
          <p:nvPr>
            <p:ph idx="1" type="body"/>
          </p:nvPr>
        </p:nvSpPr>
        <p:spPr>
          <a:xfrm>
            <a:off x="819150" y="3271175"/>
            <a:ext cx="7505700" cy="1167600"/>
          </a:xfrm>
          <a:prstGeom prst="rect">
            <a:avLst/>
          </a:prstGeom>
        </p:spPr>
        <p:txBody>
          <a:bodyPr anchorCtr="0" anchor="t" bIns="91425" lIns="91425" spcFirstLastPara="1" rIns="91425" wrap="square" tIns="91425">
            <a:normAutofit fontScale="77500"/>
          </a:bodyPr>
          <a:lstStyle/>
          <a:p>
            <a:pPr indent="-287655" lvl="0" marL="457200" rtl="0" algn="l">
              <a:spcBef>
                <a:spcPts val="60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T-test</a:t>
            </a:r>
            <a:r>
              <a:rPr lang="it" sz="1200">
                <a:solidFill>
                  <a:srgbClr val="212121"/>
                </a:solidFill>
                <a:highlight>
                  <a:srgbClr val="FFFFFF"/>
                </a:highlight>
                <a:latin typeface="Roboto"/>
                <a:ea typeface="Roboto"/>
                <a:cs typeface="Roboto"/>
                <a:sym typeface="Roboto"/>
              </a:rPr>
              <a:t>: Nessuna delle aree confrontate (VISp vs VISal, VISp vs SSp_bfd, VISal vs SSp_bfd) mostra una differenza significativa nelle medie delle dimensioni frattali.</a:t>
            </a:r>
            <a:endParaRPr sz="1200">
              <a:solidFill>
                <a:srgbClr val="212121"/>
              </a:solidFill>
              <a:highlight>
                <a:srgbClr val="FFFFFF"/>
              </a:highlight>
              <a:latin typeface="Roboto"/>
              <a:ea typeface="Roboto"/>
              <a:cs typeface="Roboto"/>
              <a:sym typeface="Roboto"/>
            </a:endParaRPr>
          </a:p>
          <a:p>
            <a:pPr indent="-287655" lvl="0" marL="457200" rtl="0" algn="l">
              <a:spcBef>
                <a:spcPts val="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KS-test</a:t>
            </a:r>
            <a:r>
              <a:rPr lang="it"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287655" lvl="1" marL="914400" rtl="0" algn="l">
              <a:spcBef>
                <a:spcPts val="0"/>
              </a:spcBef>
              <a:spcAft>
                <a:spcPts val="0"/>
              </a:spcAft>
              <a:buClr>
                <a:srgbClr val="212121"/>
              </a:buClr>
              <a:buSzPct val="100000"/>
              <a:buFont typeface="Roboto"/>
              <a:buChar char="○"/>
            </a:pPr>
            <a:r>
              <a:rPr lang="it" sz="1200">
                <a:solidFill>
                  <a:srgbClr val="212121"/>
                </a:solidFill>
                <a:highlight>
                  <a:srgbClr val="FFFFFF"/>
                </a:highlight>
                <a:latin typeface="Roboto"/>
                <a:ea typeface="Roboto"/>
                <a:cs typeface="Roboto"/>
                <a:sym typeface="Roboto"/>
              </a:rPr>
              <a:t>Non c'è una differenza significativa tra le distribuzioni delle dimensioni frattali delle aree VISp e VISal.</a:t>
            </a:r>
            <a:endParaRPr sz="1200">
              <a:solidFill>
                <a:srgbClr val="212121"/>
              </a:solidFill>
              <a:highlight>
                <a:srgbClr val="FFFFFF"/>
              </a:highlight>
              <a:latin typeface="Roboto"/>
              <a:ea typeface="Roboto"/>
              <a:cs typeface="Roboto"/>
              <a:sym typeface="Roboto"/>
            </a:endParaRPr>
          </a:p>
          <a:p>
            <a:pPr indent="-287655" lvl="1" marL="914400" rtl="0" algn="l">
              <a:spcBef>
                <a:spcPts val="0"/>
              </a:spcBef>
              <a:spcAft>
                <a:spcPts val="0"/>
              </a:spcAft>
              <a:buClr>
                <a:srgbClr val="212121"/>
              </a:buClr>
              <a:buSzPct val="100000"/>
              <a:buFont typeface="Roboto"/>
              <a:buChar char="○"/>
            </a:pPr>
            <a:r>
              <a:rPr lang="it" sz="1200">
                <a:solidFill>
                  <a:srgbClr val="212121"/>
                </a:solidFill>
                <a:highlight>
                  <a:srgbClr val="FFFFFF"/>
                </a:highlight>
                <a:latin typeface="Roboto"/>
                <a:ea typeface="Roboto"/>
                <a:cs typeface="Roboto"/>
                <a:sym typeface="Roboto"/>
              </a:rPr>
              <a:t>C'è una differenza significativa tra le distribuzioni delle dimensioni frattali delle aree VISp e SSp_bfd.</a:t>
            </a:r>
            <a:endParaRPr sz="1200">
              <a:solidFill>
                <a:srgbClr val="212121"/>
              </a:solidFill>
              <a:highlight>
                <a:srgbClr val="FFFFFF"/>
              </a:highlight>
              <a:latin typeface="Roboto"/>
              <a:ea typeface="Roboto"/>
              <a:cs typeface="Roboto"/>
              <a:sym typeface="Roboto"/>
            </a:endParaRPr>
          </a:p>
          <a:p>
            <a:pPr indent="-287655" lvl="1" marL="914400" rtl="0" algn="l">
              <a:spcBef>
                <a:spcPts val="0"/>
              </a:spcBef>
              <a:spcAft>
                <a:spcPts val="0"/>
              </a:spcAft>
              <a:buClr>
                <a:srgbClr val="212121"/>
              </a:buClr>
              <a:buSzPct val="100000"/>
              <a:buFont typeface="Roboto"/>
              <a:buChar char="○"/>
            </a:pPr>
            <a:r>
              <a:rPr lang="it" sz="1200">
                <a:solidFill>
                  <a:srgbClr val="212121"/>
                </a:solidFill>
                <a:highlight>
                  <a:srgbClr val="FFFFFF"/>
                </a:highlight>
                <a:latin typeface="Roboto"/>
                <a:ea typeface="Roboto"/>
                <a:cs typeface="Roboto"/>
                <a:sym typeface="Roboto"/>
              </a:rPr>
              <a:t>C'è una differenza marginalmente significativa tra le distribuzioni delle dimensioni frattali delle aree VISal e SSp_bfd.</a:t>
            </a:r>
            <a:endParaRPr/>
          </a:p>
        </p:txBody>
      </p:sp>
      <p:pic>
        <p:nvPicPr>
          <p:cNvPr id="303" name="Google Shape;303;p40"/>
          <p:cNvPicPr preferRelativeResize="0"/>
          <p:nvPr/>
        </p:nvPicPr>
        <p:blipFill>
          <a:blip r:embed="rId3">
            <a:alphaModFix/>
          </a:blip>
          <a:stretch>
            <a:fillRect/>
          </a:stretch>
        </p:blipFill>
        <p:spPr>
          <a:xfrm>
            <a:off x="204250" y="1990725"/>
            <a:ext cx="8733427" cy="131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Connettività strutturale</a:t>
            </a:r>
            <a:endParaRPr/>
          </a:p>
        </p:txBody>
      </p:sp>
      <p:sp>
        <p:nvSpPr>
          <p:cNvPr id="309" name="Google Shape;309;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770"/>
              <a:buFont typeface="Arial"/>
              <a:buNone/>
            </a:pPr>
            <a:r>
              <a:rPr lang="it" sz="1591"/>
              <a:t>- </a:t>
            </a:r>
            <a:r>
              <a:rPr b="1" lang="it" sz="1591"/>
              <a:t>Feature analizzate</a:t>
            </a:r>
            <a:r>
              <a:rPr lang="it" sz="1591"/>
              <a:t>: Grado dei nodi, betweenness centrality, distribuzione delle foglie.</a:t>
            </a:r>
            <a:endParaRPr sz="1591"/>
          </a:p>
          <a:p>
            <a:pPr indent="0" lvl="0" marL="0" rtl="0" algn="l">
              <a:lnSpc>
                <a:spcPct val="105000"/>
              </a:lnSpc>
              <a:spcBef>
                <a:spcPts val="1200"/>
              </a:spcBef>
              <a:spcAft>
                <a:spcPts val="0"/>
              </a:spcAft>
              <a:buClr>
                <a:srgbClr val="000000"/>
              </a:buClr>
              <a:buSzPts val="770"/>
              <a:buFont typeface="Arial"/>
              <a:buNone/>
            </a:pPr>
            <a:r>
              <a:t/>
            </a:r>
            <a:endParaRPr sz="1591"/>
          </a:p>
          <a:p>
            <a:pPr indent="0" lvl="0" marL="0" rtl="0" algn="l">
              <a:lnSpc>
                <a:spcPct val="105000"/>
              </a:lnSpc>
              <a:spcBef>
                <a:spcPts val="1200"/>
              </a:spcBef>
              <a:spcAft>
                <a:spcPts val="0"/>
              </a:spcAft>
              <a:buClr>
                <a:srgbClr val="000000"/>
              </a:buClr>
              <a:buSzPts val="770"/>
              <a:buFont typeface="Arial"/>
              <a:buNone/>
            </a:pPr>
            <a:r>
              <a:rPr lang="it" sz="1591"/>
              <a:t>- </a:t>
            </a:r>
            <a:r>
              <a:rPr b="1" lang="it" sz="1591"/>
              <a:t>Metriche utilizzate:</a:t>
            </a:r>
            <a:r>
              <a:rPr lang="it" sz="1591"/>
              <a:t> Media, mediana, deviazione standard, distribuzione t, distribuzione di Kolmogorov-Smirnov (KS).</a:t>
            </a:r>
            <a:endParaRPr sz="1591"/>
          </a:p>
          <a:p>
            <a:pPr indent="0" lvl="0" marL="0" rtl="0" algn="l">
              <a:lnSpc>
                <a:spcPct val="105000"/>
              </a:lnSpc>
              <a:spcBef>
                <a:spcPts val="1200"/>
              </a:spcBef>
              <a:spcAft>
                <a:spcPts val="0"/>
              </a:spcAft>
              <a:buClr>
                <a:srgbClr val="000000"/>
              </a:buClr>
              <a:buSzPts val="770"/>
              <a:buFont typeface="Arial"/>
              <a:buNone/>
            </a:pPr>
            <a:r>
              <a:t/>
            </a:r>
            <a:endParaRPr sz="1591"/>
          </a:p>
          <a:p>
            <a:pPr indent="0" lvl="0" marL="0" rtl="0" algn="l">
              <a:lnSpc>
                <a:spcPct val="105000"/>
              </a:lnSpc>
              <a:spcBef>
                <a:spcPts val="1200"/>
              </a:spcBef>
              <a:spcAft>
                <a:spcPts val="0"/>
              </a:spcAft>
              <a:buClr>
                <a:srgbClr val="000000"/>
              </a:buClr>
              <a:buSzPts val="770"/>
              <a:buFont typeface="Arial"/>
              <a:buNone/>
            </a:pPr>
            <a:r>
              <a:t/>
            </a:r>
            <a:endParaRPr sz="1591"/>
          </a:p>
          <a:p>
            <a:pPr indent="0" lvl="0" marL="0" rtl="0" algn="l">
              <a:lnSpc>
                <a:spcPct val="105000"/>
              </a:lnSpc>
              <a:spcBef>
                <a:spcPts val="1200"/>
              </a:spcBef>
              <a:spcAft>
                <a:spcPts val="0"/>
              </a:spcAft>
              <a:buClr>
                <a:srgbClr val="000000"/>
              </a:buClr>
              <a:buSzPts val="770"/>
              <a:buFont typeface="Arial"/>
              <a:buNone/>
            </a:pPr>
            <a:r>
              <a:t/>
            </a:r>
            <a:endParaRPr sz="1591"/>
          </a:p>
          <a:p>
            <a:pPr indent="0" lvl="0" marL="0" rtl="0" algn="l">
              <a:lnSpc>
                <a:spcPct val="105000"/>
              </a:lnSpc>
              <a:spcBef>
                <a:spcPts val="1200"/>
              </a:spcBef>
              <a:spcAft>
                <a:spcPts val="1200"/>
              </a:spcAft>
              <a:buSzPts val="770"/>
              <a:buNone/>
            </a:pPr>
            <a:r>
              <a:t/>
            </a:r>
            <a:endParaRPr sz="131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55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Corteccia Visiva Primaria (VISp)</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it"/>
              <a:t>Funzione: </a:t>
            </a:r>
            <a:r>
              <a:rPr lang="it"/>
              <a:t>Responsabile dell'elaborazione delle informazioni visive. Riceve input diretti dal nucleo genicolato laterale del talamo e svolge un ruolo cruciale nella percezione visiva iniziale, come la rilevazione di bordi, orientamenti, movimento e colore.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it"/>
              <a:t>Struttura: </a:t>
            </a:r>
            <a:r>
              <a:rPr lang="it"/>
              <a:t>Strutturalmente, presenta una mappatura retinotopica, dove diverse parti della corteccia corrispondono a diverse parti del campo visivo. Le cellule sono organizzate in colonne che rispondono a stimoli visivi specifici.</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Utilizzo di Networkx</a:t>
            </a:r>
            <a:endParaRPr/>
          </a:p>
        </p:txBody>
      </p:sp>
      <p:sp>
        <p:nvSpPr>
          <p:cNvPr id="315" name="Google Shape;315;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42"/>
          <p:cNvPicPr preferRelativeResize="0"/>
          <p:nvPr/>
        </p:nvPicPr>
        <p:blipFill rotWithShape="1">
          <a:blip r:embed="rId3">
            <a:alphaModFix/>
          </a:blip>
          <a:srcRect b="4424" l="0" r="0" t="8132"/>
          <a:stretch/>
        </p:blipFill>
        <p:spPr>
          <a:xfrm>
            <a:off x="206063" y="1990725"/>
            <a:ext cx="8731873" cy="1651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Grado dei nodi</a:t>
            </a:r>
            <a:endParaRPr/>
          </a:p>
        </p:txBody>
      </p:sp>
      <p:sp>
        <p:nvSpPr>
          <p:cNvPr id="322" name="Google Shape;322;p4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3"/>
          <p:cNvPicPr preferRelativeResize="0"/>
          <p:nvPr/>
        </p:nvPicPr>
        <p:blipFill>
          <a:blip r:embed="rId3">
            <a:alphaModFix/>
          </a:blip>
          <a:stretch>
            <a:fillRect/>
          </a:stretch>
        </p:blipFill>
        <p:spPr>
          <a:xfrm>
            <a:off x="202963" y="1616475"/>
            <a:ext cx="8738075" cy="309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3">
            <a:alphaModFix/>
          </a:blip>
          <a:stretch>
            <a:fillRect/>
          </a:stretch>
        </p:blipFill>
        <p:spPr>
          <a:xfrm>
            <a:off x="0" y="0"/>
            <a:ext cx="815387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del grado dei nodi</a:t>
            </a:r>
            <a:endParaRPr/>
          </a:p>
        </p:txBody>
      </p:sp>
      <p:sp>
        <p:nvSpPr>
          <p:cNvPr id="334" name="Google Shape;334;p45"/>
          <p:cNvSpPr txBox="1"/>
          <p:nvPr>
            <p:ph idx="1" type="body"/>
          </p:nvPr>
        </p:nvSpPr>
        <p:spPr>
          <a:xfrm>
            <a:off x="819150" y="2542350"/>
            <a:ext cx="7505700" cy="18963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60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Distribuzione Simile:</a:t>
            </a:r>
            <a:r>
              <a:rPr lang="it" sz="1200">
                <a:solidFill>
                  <a:srgbClr val="212121"/>
                </a:solidFill>
                <a:highlight>
                  <a:srgbClr val="FFFFFF"/>
                </a:highlight>
                <a:latin typeface="Roboto"/>
                <a:ea typeface="Roboto"/>
                <a:cs typeface="Roboto"/>
                <a:sym typeface="Roboto"/>
              </a:rPr>
              <a:t> Le statistiche descrittive mostrano che le distribuzioni dei gradi dei nodi sono molto simili tra le tre aree cerebrali.</a:t>
            </a:r>
            <a:endParaRPr sz="1200">
              <a:solidFill>
                <a:srgbClr val="212121"/>
              </a:solidFill>
              <a:highlight>
                <a:srgbClr val="FFFFFF"/>
              </a:highlight>
              <a:latin typeface="Roboto"/>
              <a:ea typeface="Roboto"/>
              <a:cs typeface="Roboto"/>
              <a:sym typeface="Roboto"/>
            </a:endParaRPr>
          </a:p>
          <a:p>
            <a:pPr indent="-299085" lvl="0" marL="457200" rtl="0" algn="l">
              <a:spcBef>
                <a:spcPts val="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Differenze Minime:</a:t>
            </a:r>
            <a:r>
              <a:rPr lang="it" sz="1200">
                <a:solidFill>
                  <a:srgbClr val="212121"/>
                </a:solidFill>
                <a:highlight>
                  <a:srgbClr val="FFFFFF"/>
                </a:highlight>
                <a:latin typeface="Roboto"/>
                <a:ea typeface="Roboto"/>
                <a:cs typeface="Roboto"/>
                <a:sym typeface="Roboto"/>
              </a:rPr>
              <a:t> I t-test indicano che non ci sono differenze significative nelle medie dei gradi dei nodi tra le aree.</a:t>
            </a:r>
            <a:endParaRPr sz="1200">
              <a:solidFill>
                <a:srgbClr val="212121"/>
              </a:solidFill>
              <a:highlight>
                <a:srgbClr val="FFFFFF"/>
              </a:highlight>
              <a:latin typeface="Roboto"/>
              <a:ea typeface="Roboto"/>
              <a:cs typeface="Roboto"/>
              <a:sym typeface="Roboto"/>
            </a:endParaRPr>
          </a:p>
          <a:p>
            <a:pPr indent="-299085" lvl="0" marL="457200" rtl="0" algn="l">
              <a:spcBef>
                <a:spcPts val="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Differenza tra VISp e SSp_bfd:</a:t>
            </a:r>
            <a:r>
              <a:rPr lang="it" sz="1200">
                <a:solidFill>
                  <a:srgbClr val="212121"/>
                </a:solidFill>
                <a:highlight>
                  <a:srgbClr val="FFFFFF"/>
                </a:highlight>
                <a:latin typeface="Roboto"/>
                <a:ea typeface="Roboto"/>
                <a:cs typeface="Roboto"/>
                <a:sym typeface="Roboto"/>
              </a:rPr>
              <a:t> Il KS test rileva una differenza significativa tra le distribuzioni dei gradi dei nodi di VISp e SSp_bfd, suggerendo una variabilità strutturale tra queste due aree.</a:t>
            </a:r>
            <a:endParaRPr sz="1200">
              <a:solidFill>
                <a:srgbClr val="212121"/>
              </a:solidFill>
              <a:highlight>
                <a:srgbClr val="FFFFFF"/>
              </a:highlight>
              <a:latin typeface="Roboto"/>
              <a:ea typeface="Roboto"/>
              <a:cs typeface="Roboto"/>
              <a:sym typeface="Roboto"/>
            </a:endParaRPr>
          </a:p>
          <a:p>
            <a:pPr indent="-299085" lvl="0" marL="457200" rtl="0" algn="l">
              <a:spcBef>
                <a:spcPts val="0"/>
              </a:spcBef>
              <a:spcAft>
                <a:spcPts val="0"/>
              </a:spcAft>
              <a:buClr>
                <a:srgbClr val="212121"/>
              </a:buClr>
              <a:buSzPct val="100000"/>
              <a:buFont typeface="Roboto"/>
              <a:buAutoNum type="arabicPeriod"/>
            </a:pPr>
            <a:r>
              <a:rPr b="1" lang="it" sz="1200">
                <a:solidFill>
                  <a:srgbClr val="212121"/>
                </a:solidFill>
                <a:highlight>
                  <a:srgbClr val="FFFFFF"/>
                </a:highlight>
                <a:latin typeface="Roboto"/>
                <a:ea typeface="Roboto"/>
                <a:cs typeface="Roboto"/>
                <a:sym typeface="Roboto"/>
              </a:rPr>
              <a:t>Distribuzione dei Gradi dei Nodi:</a:t>
            </a:r>
            <a:r>
              <a:rPr lang="it" sz="1200">
                <a:solidFill>
                  <a:srgbClr val="212121"/>
                </a:solidFill>
                <a:highlight>
                  <a:srgbClr val="FFFFFF"/>
                </a:highlight>
                <a:latin typeface="Roboto"/>
                <a:ea typeface="Roboto"/>
                <a:cs typeface="Roboto"/>
                <a:sym typeface="Roboto"/>
              </a:rPr>
              <a:t> La distribuzione dei gradi dei nodi è generalmente uniforme e bassa variabilità all'interno di ciascuna area, con la maggior parte dei nodi aventi un grado di 2.</a:t>
            </a:r>
            <a:endParaRPr sz="1200">
              <a:solidFill>
                <a:srgbClr val="21212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819150" y="845600"/>
            <a:ext cx="7505700" cy="633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chemeClr val="dk2"/>
                </a:solidFill>
              </a:rPr>
              <a:t>Il 92% dei nodi ha grado 2</a:t>
            </a:r>
            <a:endParaRPr>
              <a:solidFill>
                <a:schemeClr val="dk2"/>
              </a:solidFill>
            </a:endParaRPr>
          </a:p>
        </p:txBody>
      </p:sp>
      <p:pic>
        <p:nvPicPr>
          <p:cNvPr id="340" name="Google Shape;340;p46"/>
          <p:cNvPicPr preferRelativeResize="0"/>
          <p:nvPr/>
        </p:nvPicPr>
        <p:blipFill>
          <a:blip r:embed="rId3">
            <a:alphaModFix/>
          </a:blip>
          <a:stretch>
            <a:fillRect/>
          </a:stretch>
        </p:blipFill>
        <p:spPr>
          <a:xfrm>
            <a:off x="2158050" y="1479200"/>
            <a:ext cx="4827890" cy="3359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Betweenness centrality</a:t>
            </a:r>
            <a:endParaRPr/>
          </a:p>
        </p:txBody>
      </p:sp>
      <p:sp>
        <p:nvSpPr>
          <p:cNvPr id="346" name="Google Shape;346;p4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47"/>
          <p:cNvPicPr preferRelativeResize="0"/>
          <p:nvPr/>
        </p:nvPicPr>
        <p:blipFill>
          <a:blip r:embed="rId3">
            <a:alphaModFix/>
          </a:blip>
          <a:stretch>
            <a:fillRect/>
          </a:stretch>
        </p:blipFill>
        <p:spPr>
          <a:xfrm>
            <a:off x="205288" y="1774375"/>
            <a:ext cx="8733425" cy="2170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della betweenness centrality</a:t>
            </a:r>
            <a:endParaRPr/>
          </a:p>
        </p:txBody>
      </p:sp>
      <p:sp>
        <p:nvSpPr>
          <p:cNvPr id="353" name="Google Shape;353;p4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48"/>
          <p:cNvPicPr preferRelativeResize="0"/>
          <p:nvPr/>
        </p:nvPicPr>
        <p:blipFill rotWithShape="1">
          <a:blip r:embed="rId3">
            <a:alphaModFix/>
          </a:blip>
          <a:srcRect b="70518" l="0" r="0" t="0"/>
          <a:stretch/>
        </p:blipFill>
        <p:spPr>
          <a:xfrm>
            <a:off x="819150" y="1990725"/>
            <a:ext cx="7084300" cy="151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0" name="Google Shape;360;p49"/>
          <p:cNvSpPr txBox="1"/>
          <p:nvPr>
            <p:ph idx="1" type="body"/>
          </p:nvPr>
        </p:nvSpPr>
        <p:spPr>
          <a:xfrm>
            <a:off x="819150" y="3484125"/>
            <a:ext cx="7505700" cy="954600"/>
          </a:xfrm>
          <a:prstGeom prst="rect">
            <a:avLst/>
          </a:prstGeom>
        </p:spPr>
        <p:txBody>
          <a:bodyPr anchorCtr="0" anchor="t" bIns="91425" lIns="91425" spcFirstLastPara="1" rIns="91425" wrap="square" tIns="91425">
            <a:noAutofit/>
          </a:bodyPr>
          <a:lstStyle/>
          <a:p>
            <a:pPr indent="-284956" lvl="0" marL="457200" rtl="0" algn="l">
              <a:spcBef>
                <a:spcPts val="1200"/>
              </a:spcBef>
              <a:spcAft>
                <a:spcPts val="0"/>
              </a:spcAft>
              <a:buClr>
                <a:srgbClr val="000000"/>
              </a:buClr>
              <a:buSzPts val="888"/>
              <a:buFont typeface="Arial"/>
              <a:buChar char="●"/>
            </a:pPr>
            <a:r>
              <a:rPr lang="it" sz="1012"/>
              <a:t>I risultati dei test t indicano che le medie delle betweenness centrality differiscono significativamente tra tutte le coppie di aree considerate.</a:t>
            </a:r>
            <a:endParaRPr sz="1012"/>
          </a:p>
          <a:p>
            <a:pPr indent="-284956" lvl="0" marL="457200" rtl="0" algn="l">
              <a:spcBef>
                <a:spcPts val="0"/>
              </a:spcBef>
              <a:spcAft>
                <a:spcPts val="0"/>
              </a:spcAft>
              <a:buClr>
                <a:srgbClr val="000000"/>
              </a:buClr>
              <a:buSzPts val="888"/>
              <a:buFont typeface="Arial"/>
              <a:buChar char="●"/>
            </a:pPr>
            <a:r>
              <a:rPr lang="it" sz="1012"/>
              <a:t>I risultati dei test KS suggeriscono che non solo le medie, ma anche le distribuzioni delle betweenness centrality sono significativamente diverse tra le tre aree.</a:t>
            </a:r>
            <a:endParaRPr sz="1012"/>
          </a:p>
          <a:p>
            <a:pPr indent="-284956" lvl="0" marL="457200" rtl="0" algn="l">
              <a:spcBef>
                <a:spcPts val="0"/>
              </a:spcBef>
              <a:spcAft>
                <a:spcPts val="0"/>
              </a:spcAft>
              <a:buClr>
                <a:srgbClr val="000000"/>
              </a:buClr>
              <a:buSzPts val="888"/>
              <a:buFont typeface="Arial"/>
              <a:buChar char="●"/>
            </a:pPr>
            <a:r>
              <a:rPr lang="it" sz="1012"/>
              <a:t>La differenza più marcata (secondo i test KS) è tra VISp e SSp_bfd, seguita da VISal e SSp_bfd, e infine da VISp e VISal.</a:t>
            </a:r>
            <a:endParaRPr sz="1012"/>
          </a:p>
          <a:p>
            <a:pPr indent="0" lvl="0" marL="0" rtl="0" algn="l">
              <a:spcBef>
                <a:spcPts val="1200"/>
              </a:spcBef>
              <a:spcAft>
                <a:spcPts val="1200"/>
              </a:spcAft>
              <a:buSzPts val="688"/>
              <a:buNone/>
            </a:pPr>
            <a:r>
              <a:t/>
            </a:r>
            <a:endParaRPr sz="1012"/>
          </a:p>
        </p:txBody>
      </p:sp>
      <p:pic>
        <p:nvPicPr>
          <p:cNvPr id="361" name="Google Shape;361;p49"/>
          <p:cNvPicPr preferRelativeResize="0"/>
          <p:nvPr/>
        </p:nvPicPr>
        <p:blipFill>
          <a:blip r:embed="rId3">
            <a:alphaModFix/>
          </a:blip>
          <a:stretch>
            <a:fillRect/>
          </a:stretch>
        </p:blipFill>
        <p:spPr>
          <a:xfrm>
            <a:off x="199650" y="213275"/>
            <a:ext cx="8738026" cy="3267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0"/>
          <p:cNvPicPr preferRelativeResize="0"/>
          <p:nvPr/>
        </p:nvPicPr>
        <p:blipFill>
          <a:blip r:embed="rId3">
            <a:alphaModFix/>
          </a:blip>
          <a:stretch>
            <a:fillRect/>
          </a:stretch>
        </p:blipFill>
        <p:spPr>
          <a:xfrm>
            <a:off x="0" y="1143150"/>
            <a:ext cx="8839204" cy="28572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1"/>
          <p:cNvPicPr preferRelativeResize="0"/>
          <p:nvPr/>
        </p:nvPicPr>
        <p:blipFill>
          <a:blip r:embed="rId3">
            <a:alphaModFix/>
          </a:blip>
          <a:stretch>
            <a:fillRect/>
          </a:stretch>
        </p:blipFill>
        <p:spPr>
          <a:xfrm>
            <a:off x="0" y="1130200"/>
            <a:ext cx="8839204" cy="288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Area Visiva Anterolaterale (VISal)</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Funzione: </a:t>
            </a:r>
            <a:r>
              <a:rPr lang="it"/>
              <a:t>Coinvolta nell'elaborazione di informazioni visive più complesse rispetto alla corteccia visiva primaria. Riceve input dalla VISp e da altre aree visive, integrando le informazioni per la percezione di movimento, profondità e forme complesse.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it"/>
              <a:t>Struttura: </a:t>
            </a:r>
            <a:r>
              <a:rPr lang="it"/>
              <a:t>Ha connessioni estensive con altre aree visive e non visive della corteccia, e le sue cellule mostrano proprietà di risposta più complesse, come la sensibilità al movimento e alla direzione.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2"/>
          <p:cNvPicPr preferRelativeResize="0"/>
          <p:nvPr/>
        </p:nvPicPr>
        <p:blipFill>
          <a:blip r:embed="rId3">
            <a:alphaModFix/>
          </a:blip>
          <a:stretch>
            <a:fillRect/>
          </a:stretch>
        </p:blipFill>
        <p:spPr>
          <a:xfrm>
            <a:off x="0" y="1134513"/>
            <a:ext cx="8839204" cy="28744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Distribuzione delle foglie</a:t>
            </a:r>
            <a:endParaRPr/>
          </a:p>
        </p:txBody>
      </p:sp>
      <p:sp>
        <p:nvSpPr>
          <p:cNvPr id="382" name="Google Shape;382;p5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3" name="Google Shape;383;p53"/>
          <p:cNvPicPr preferRelativeResize="0"/>
          <p:nvPr/>
        </p:nvPicPr>
        <p:blipFill>
          <a:blip r:embed="rId3">
            <a:alphaModFix/>
          </a:blip>
          <a:stretch>
            <a:fillRect/>
          </a:stretch>
        </p:blipFill>
        <p:spPr>
          <a:xfrm>
            <a:off x="1748400" y="1567500"/>
            <a:ext cx="5647200" cy="3367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4"/>
          <p:cNvPicPr preferRelativeResize="0"/>
          <p:nvPr/>
        </p:nvPicPr>
        <p:blipFill>
          <a:blip r:embed="rId3">
            <a:alphaModFix/>
          </a:blip>
          <a:stretch>
            <a:fillRect/>
          </a:stretch>
        </p:blipFill>
        <p:spPr>
          <a:xfrm>
            <a:off x="0" y="1112938"/>
            <a:ext cx="8839204" cy="291762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0" y="1112938"/>
            <a:ext cx="8839204" cy="291762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6"/>
          <p:cNvPicPr preferRelativeResize="0"/>
          <p:nvPr/>
        </p:nvPicPr>
        <p:blipFill>
          <a:blip r:embed="rId3">
            <a:alphaModFix/>
          </a:blip>
          <a:stretch>
            <a:fillRect/>
          </a:stretch>
        </p:blipFill>
        <p:spPr>
          <a:xfrm>
            <a:off x="0" y="1112938"/>
            <a:ext cx="8839204" cy="291762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Conclusione</a:t>
            </a:r>
            <a:endParaRPr/>
          </a:p>
        </p:txBody>
      </p:sp>
      <p:sp>
        <p:nvSpPr>
          <p:cNvPr id="404" name="Google Shape;404;p5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1500"/>
              <a:t>I risultati delle analisi indicano che esistono differenze significative tra le aree considerate, in particolare tra VISp e SSp_bfd, sia in termini di numero di biforcazioni e lunghezza totale dei segmenti, che nella betweenness centrality. Queste differenze suggeriscono una variabilità strutturale che potrebbe riflettere le diverse funzioni e specializzazioni di ciascuna area corticale. </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Librerie utilizzate</a:t>
            </a:r>
            <a:endParaRPr/>
          </a:p>
        </p:txBody>
      </p:sp>
      <p:sp>
        <p:nvSpPr>
          <p:cNvPr id="410" name="Google Shape;410;p5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1" name="Google Shape;411;p58"/>
          <p:cNvPicPr preferRelativeResize="0"/>
          <p:nvPr/>
        </p:nvPicPr>
        <p:blipFill>
          <a:blip r:embed="rId3">
            <a:alphaModFix/>
          </a:blip>
          <a:stretch>
            <a:fillRect/>
          </a:stretch>
        </p:blipFill>
        <p:spPr>
          <a:xfrm>
            <a:off x="819138" y="1460950"/>
            <a:ext cx="3190875" cy="1428750"/>
          </a:xfrm>
          <a:prstGeom prst="rect">
            <a:avLst/>
          </a:prstGeom>
          <a:noFill/>
          <a:ln>
            <a:noFill/>
          </a:ln>
        </p:spPr>
      </p:pic>
      <p:pic>
        <p:nvPicPr>
          <p:cNvPr id="412" name="Google Shape;412;p58"/>
          <p:cNvPicPr preferRelativeResize="0"/>
          <p:nvPr/>
        </p:nvPicPr>
        <p:blipFill>
          <a:blip r:embed="rId4">
            <a:alphaModFix/>
          </a:blip>
          <a:stretch>
            <a:fillRect/>
          </a:stretch>
        </p:blipFill>
        <p:spPr>
          <a:xfrm>
            <a:off x="4197925" y="2571738"/>
            <a:ext cx="3362325" cy="1362075"/>
          </a:xfrm>
          <a:prstGeom prst="rect">
            <a:avLst/>
          </a:prstGeom>
          <a:noFill/>
          <a:ln>
            <a:noFill/>
          </a:ln>
        </p:spPr>
      </p:pic>
      <p:pic>
        <p:nvPicPr>
          <p:cNvPr id="413" name="Google Shape;413;p58"/>
          <p:cNvPicPr preferRelativeResize="0"/>
          <p:nvPr/>
        </p:nvPicPr>
        <p:blipFill>
          <a:blip r:embed="rId5">
            <a:alphaModFix/>
          </a:blip>
          <a:stretch>
            <a:fillRect/>
          </a:stretch>
        </p:blipFill>
        <p:spPr>
          <a:xfrm>
            <a:off x="1416975" y="2889700"/>
            <a:ext cx="1860925" cy="1860925"/>
          </a:xfrm>
          <a:prstGeom prst="rect">
            <a:avLst/>
          </a:prstGeom>
          <a:noFill/>
          <a:ln>
            <a:noFill/>
          </a:ln>
        </p:spPr>
      </p:pic>
      <p:pic>
        <p:nvPicPr>
          <p:cNvPr id="414" name="Google Shape;414;p58"/>
          <p:cNvPicPr preferRelativeResize="0"/>
          <p:nvPr/>
        </p:nvPicPr>
        <p:blipFill>
          <a:blip r:embed="rId6">
            <a:alphaModFix/>
          </a:blip>
          <a:stretch>
            <a:fillRect/>
          </a:stretch>
        </p:blipFill>
        <p:spPr>
          <a:xfrm>
            <a:off x="3721663" y="3871038"/>
            <a:ext cx="4314825" cy="962025"/>
          </a:xfrm>
          <a:prstGeom prst="rect">
            <a:avLst/>
          </a:prstGeom>
          <a:noFill/>
          <a:ln>
            <a:noFill/>
          </a:ln>
        </p:spPr>
      </p:pic>
      <p:pic>
        <p:nvPicPr>
          <p:cNvPr id="415" name="Google Shape;415;p58"/>
          <p:cNvPicPr preferRelativeResize="0"/>
          <p:nvPr/>
        </p:nvPicPr>
        <p:blipFill>
          <a:blip r:embed="rId7">
            <a:alphaModFix/>
          </a:blip>
          <a:stretch>
            <a:fillRect/>
          </a:stretch>
        </p:blipFill>
        <p:spPr>
          <a:xfrm>
            <a:off x="5103025" y="1395188"/>
            <a:ext cx="3390900" cy="1343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GRAZIE!</a:t>
            </a:r>
            <a:endParaRPr/>
          </a:p>
        </p:txBody>
      </p:sp>
      <p:sp>
        <p:nvSpPr>
          <p:cNvPr id="421" name="Google Shape;421;p5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a:t>
            </a:r>
            <a:r>
              <a:rPr lang="it"/>
              <a:t>ampo dei Barili della Corteccia Somatosensoriale Primaria (SSp_bfd)</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Funzione: </a:t>
            </a:r>
            <a:r>
              <a:rPr lang="it"/>
              <a:t>Specializzata nell'elaborazione delle informazioni tattili, in particolare dai baffi (vibrisse) nei roditori. I segnali tattili ricevuti dai baffi sono mappati in una disposizione a "barili" nella SSp_bfd, permettendo un'alta risoluzione spaziale della percezione tattile.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it"/>
              <a:t>Struttura: </a:t>
            </a:r>
            <a:r>
              <a:rPr lang="it"/>
              <a:t>I barili sono strutture cilindriche nella corteccia, ognuna delle quali corrisponde a un singolo baffo. Questa organizzazione permette ai roditori di esplorare e percepire l'ambiente attraverso il tatto.</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Obiettivi</a:t>
            </a:r>
            <a:endParaRPr/>
          </a:p>
        </p:txBody>
      </p:sp>
      <p:sp>
        <p:nvSpPr>
          <p:cNvPr id="159" name="Google Shape;159;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progetto si articola in due parti: </a:t>
            </a:r>
            <a:endParaRPr/>
          </a:p>
          <a:p>
            <a:pPr indent="0" lvl="0" marL="0" rtl="0" algn="l">
              <a:spcBef>
                <a:spcPts val="1200"/>
              </a:spcBef>
              <a:spcAft>
                <a:spcPts val="0"/>
              </a:spcAft>
              <a:buNone/>
            </a:pPr>
            <a:r>
              <a:rPr lang="it"/>
              <a:t>-Nella prima fase ho condotto un'analisi mirata a individuare differenze significative nella morfologia dei neuroni appartenenti alle tre aree. </a:t>
            </a:r>
            <a:endParaRPr/>
          </a:p>
          <a:p>
            <a:pPr indent="0" lvl="0" marL="0" rtl="0" algn="l">
              <a:spcBef>
                <a:spcPts val="1200"/>
              </a:spcBef>
              <a:spcAft>
                <a:spcPts val="1200"/>
              </a:spcAft>
              <a:buNone/>
            </a:pPr>
            <a:r>
              <a:rPr lang="it"/>
              <a:t>-Nella seconda fase, ho esplorato la connettività strutturale dei neuroni trattandoli come grafi, valutando se i grafi di un'area mostrassero caratteristiche distintive rispetto agli altri.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Origine e preparazione dei dati</a:t>
            </a:r>
            <a:endParaRPr/>
          </a:p>
        </p:txBody>
      </p:sp>
      <p:sp>
        <p:nvSpPr>
          <p:cNvPr id="165" name="Google Shape;165;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it" sz="1207"/>
              <a:t>I dati sui neuroni delle tre aree sono stati estratti dal Mouse Light Neuron Browser, un progetto che offre dati tridimensionali ad alta risoluzione dei neuroni nel cervello del topo.</a:t>
            </a:r>
            <a:endParaRPr sz="1207"/>
          </a:p>
          <a:p>
            <a:pPr indent="0" lvl="0" marL="0" rtl="0" algn="l">
              <a:lnSpc>
                <a:spcPct val="95000"/>
              </a:lnSpc>
              <a:spcBef>
                <a:spcPts val="1200"/>
              </a:spcBef>
              <a:spcAft>
                <a:spcPts val="0"/>
              </a:spcAft>
              <a:buSzPts val="852"/>
              <a:buNone/>
            </a:pPr>
            <a:r>
              <a:t/>
            </a:r>
            <a:endParaRPr sz="1207"/>
          </a:p>
          <a:p>
            <a:pPr indent="0" lvl="0" marL="0" rtl="0" algn="l">
              <a:lnSpc>
                <a:spcPct val="95000"/>
              </a:lnSpc>
              <a:spcBef>
                <a:spcPts val="1200"/>
              </a:spcBef>
              <a:spcAft>
                <a:spcPts val="0"/>
              </a:spcAft>
              <a:buSzPts val="852"/>
              <a:buNone/>
            </a:pPr>
            <a:r>
              <a:rPr lang="it" sz="1207"/>
              <a:t>I dati sono stati scaricati in batch di 20 assoni per volta, ciascuno nel formato SWC. Il formato SWC è uno standard per la rappresentazione della morfologia </a:t>
            </a:r>
            <a:r>
              <a:rPr lang="it" sz="1207"/>
              <a:t>neuronale</a:t>
            </a:r>
            <a:r>
              <a:rPr lang="it" sz="1207"/>
              <a:t>.</a:t>
            </a:r>
            <a:endParaRPr sz="1207"/>
          </a:p>
          <a:p>
            <a:pPr indent="0" lvl="0" marL="0" rtl="0" algn="l">
              <a:lnSpc>
                <a:spcPct val="95000"/>
              </a:lnSpc>
              <a:spcBef>
                <a:spcPts val="1200"/>
              </a:spcBef>
              <a:spcAft>
                <a:spcPts val="0"/>
              </a:spcAft>
              <a:buSzPts val="852"/>
              <a:buNone/>
            </a:pPr>
            <a:r>
              <a:t/>
            </a:r>
            <a:endParaRPr sz="1207"/>
          </a:p>
          <a:p>
            <a:pPr indent="0" lvl="0" marL="0" rtl="0" algn="l">
              <a:lnSpc>
                <a:spcPct val="95000"/>
              </a:lnSpc>
              <a:spcBef>
                <a:spcPts val="1200"/>
              </a:spcBef>
              <a:spcAft>
                <a:spcPts val="0"/>
              </a:spcAft>
              <a:buSzPts val="852"/>
              <a:buNone/>
            </a:pPr>
            <a:r>
              <a:rPr lang="it" sz="1207"/>
              <a:t>Successivamente, i batch sono stati combinati per formare un singolo file per ciascuna delle tre aree. Nel notebook, i dati sono stati organizzati come una lista di dataframe di Pandas, dove ogni dataframe rappresenta un singolo neurone. Ogni riga all'interno di ciascun dataframe rappresenta un nodo dell'assone del neurone corrispondente.</a:t>
            </a:r>
            <a:endParaRPr sz="1207"/>
          </a:p>
          <a:p>
            <a:pPr indent="0" lvl="0" marL="0" rtl="0" algn="l">
              <a:lnSpc>
                <a:spcPct val="95000"/>
              </a:lnSpc>
              <a:spcBef>
                <a:spcPts val="1200"/>
              </a:spcBef>
              <a:spcAft>
                <a:spcPts val="1200"/>
              </a:spcAft>
              <a:buSzPts val="852"/>
              <a:buNone/>
            </a:pPr>
            <a:r>
              <a:t/>
            </a:r>
            <a:endParaRPr sz="1207"/>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a:blip r:embed="rId3">
            <a:alphaModFix/>
          </a:blip>
          <a:stretch>
            <a:fillRect/>
          </a:stretch>
        </p:blipFill>
        <p:spPr>
          <a:xfrm>
            <a:off x="152400" y="152400"/>
            <a:ext cx="8839200" cy="43172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Analisi Morfologica</a:t>
            </a:r>
            <a:endParaRPr/>
          </a:p>
        </p:txBody>
      </p:sp>
      <p:sp>
        <p:nvSpPr>
          <p:cNvPr id="176" name="Google Shape;176;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it" sz="1702"/>
              <a:t>- </a:t>
            </a:r>
            <a:r>
              <a:rPr b="1" lang="it" sz="1702"/>
              <a:t>Feature analizzate</a:t>
            </a:r>
            <a:r>
              <a:rPr lang="it" sz="1702"/>
              <a:t>: Numero di foglie, numero di biforcazioni, angoli di biforcazione, lunghezza totale dei segmenti, lunghezza media dei segmenti e dimensione frattale.</a:t>
            </a:r>
            <a:endParaRPr sz="1702"/>
          </a:p>
          <a:p>
            <a:pPr indent="0" lvl="0" marL="0" rtl="0" algn="l">
              <a:spcBef>
                <a:spcPts val="1200"/>
              </a:spcBef>
              <a:spcAft>
                <a:spcPts val="0"/>
              </a:spcAft>
              <a:buSzPts val="1018"/>
              <a:buNone/>
            </a:pPr>
            <a:r>
              <a:t/>
            </a:r>
            <a:endParaRPr sz="1702"/>
          </a:p>
          <a:p>
            <a:pPr indent="0" lvl="0" marL="0" rtl="0" algn="l">
              <a:spcBef>
                <a:spcPts val="1200"/>
              </a:spcBef>
              <a:spcAft>
                <a:spcPts val="0"/>
              </a:spcAft>
              <a:buSzPts val="1018"/>
              <a:buNone/>
            </a:pPr>
            <a:r>
              <a:rPr lang="it" sz="1702"/>
              <a:t>- </a:t>
            </a:r>
            <a:r>
              <a:rPr b="1" lang="it" sz="1702"/>
              <a:t>Metriche utilizzate:</a:t>
            </a:r>
            <a:r>
              <a:rPr lang="it" sz="1702"/>
              <a:t> Media, mediana, deviazione standard, distribuzione t, distribuzione di Kolmogorov-Smirnov (KS).</a:t>
            </a:r>
            <a:endParaRPr sz="1702"/>
          </a:p>
          <a:p>
            <a:pPr indent="0" lvl="0" marL="0" rtl="0" algn="l">
              <a:spcBef>
                <a:spcPts val="1200"/>
              </a:spcBef>
              <a:spcAft>
                <a:spcPts val="0"/>
              </a:spcAft>
              <a:buSzPts val="1018"/>
              <a:buNone/>
            </a:pPr>
            <a:r>
              <a:t/>
            </a:r>
            <a:endParaRPr sz="1702"/>
          </a:p>
          <a:p>
            <a:pPr indent="0" lvl="0" marL="0" rtl="0" algn="l">
              <a:spcBef>
                <a:spcPts val="1200"/>
              </a:spcBef>
              <a:spcAft>
                <a:spcPts val="0"/>
              </a:spcAft>
              <a:buSzPts val="1018"/>
              <a:buNone/>
            </a:pPr>
            <a:r>
              <a:t/>
            </a:r>
            <a:endParaRPr sz="1702"/>
          </a:p>
          <a:p>
            <a:pPr indent="0" lvl="0" marL="0" rtl="0" algn="l">
              <a:spcBef>
                <a:spcPts val="1200"/>
              </a:spcBef>
              <a:spcAft>
                <a:spcPts val="1200"/>
              </a:spcAft>
              <a:buSzPts val="1018"/>
              <a:buNone/>
            </a:pPr>
            <a:r>
              <a:t/>
            </a:r>
            <a:endParaRPr sz="1702"/>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